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04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Siâp</a:t>
            </a:r>
            <a:r>
              <a:rPr lang="en-GB" sz="4400" dirty="0" smtClean="0">
                <a:latin typeface="Berlin Sans FB" pitchFamily="34" charset="0"/>
              </a:rPr>
              <a:t> a </a:t>
            </a:r>
            <a:r>
              <a:rPr lang="en-GB" sz="4400" dirty="0" err="1" smtClean="0">
                <a:latin typeface="Berlin Sans FB" pitchFamily="34" charset="0"/>
              </a:rPr>
              <a:t>Mesur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719137" y="357166"/>
            <a:ext cx="84248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Profwch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fod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y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ddau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driongl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hyn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yn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gyflun</a:t>
            </a:r>
            <a:r>
              <a:rPr lang="en-GB" sz="3200" dirty="0" smtClean="0">
                <a:latin typeface="Berlin Sans FB" pitchFamily="34" charset="0"/>
              </a:rPr>
              <a:t> </a:t>
            </a:r>
            <a:endParaRPr lang="en-GB" sz="3200" dirty="0">
              <a:latin typeface="Berlin Sans FB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3030603"/>
            <a:chOff x="971600" y="3717032"/>
            <a:chExt cx="7200287" cy="3028594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8" y="3885201"/>
              <a:ext cx="6624736" cy="2860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Beth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sydd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gwneud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trionglau’n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gyflun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?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Darganfyddwch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hyd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yr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ochrau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coll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,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sef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ochrau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hiraf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ddau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driongl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ongl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sgwar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. 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Darganfyddwch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ffactor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graddfa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. 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47664" y="4077072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 </a:t>
                </a:r>
                <a:r>
                  <a:rPr lang="en-GB" sz="2400" dirty="0" err="1" smtClean="0">
                    <a:solidFill>
                      <a:schemeClr val="bg1"/>
                    </a:solidFill>
                    <a:latin typeface="Berlin Sans FB" pitchFamily="34" charset="0"/>
                  </a:rPr>
                  <a:t>llaw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Right Triangle 11"/>
          <p:cNvSpPr/>
          <p:nvPr/>
        </p:nvSpPr>
        <p:spPr>
          <a:xfrm>
            <a:off x="2143108" y="1500174"/>
            <a:ext cx="1440000" cy="108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Triangle 13"/>
          <p:cNvSpPr/>
          <p:nvPr/>
        </p:nvSpPr>
        <p:spPr>
          <a:xfrm>
            <a:off x="5214942" y="1214422"/>
            <a:ext cx="2880000" cy="216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357290" y="192880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Berlin Sans FB" pitchFamily="34" charset="0"/>
              </a:rPr>
              <a:t>3cm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0298" y="27146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4cm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20002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6cm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43636" y="335756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8cm</a:t>
            </a:r>
            <a:endParaRPr lang="en-GB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458896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472" y="1142984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Berlin Sans FB" pitchFamily="34" charset="0"/>
              </a:rPr>
              <a:t>Gallwn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ddefnyddio</a:t>
            </a:r>
            <a:r>
              <a:rPr lang="en-GB" dirty="0" smtClean="0">
                <a:latin typeface="Berlin Sans FB" pitchFamily="34" charset="0"/>
              </a:rPr>
              <a:t> Theorem Pythagoras </a:t>
            </a:r>
            <a:r>
              <a:rPr lang="en-GB" dirty="0" err="1" smtClean="0">
                <a:latin typeface="Berlin Sans FB" pitchFamily="34" charset="0"/>
              </a:rPr>
              <a:t>i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ddarganfod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hyd</a:t>
            </a:r>
            <a:r>
              <a:rPr lang="en-GB" dirty="0" smtClean="0">
                <a:latin typeface="Berlin Sans FB" pitchFamily="34" charset="0"/>
              </a:rPr>
              <a:t> yr </a:t>
            </a:r>
            <a:r>
              <a:rPr lang="en-GB" dirty="0" err="1" smtClean="0">
                <a:latin typeface="Berlin Sans FB" pitchFamily="34" charset="0"/>
              </a:rPr>
              <a:t>ochrau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coll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26" name="Right Triangle 25"/>
          <p:cNvSpPr/>
          <p:nvPr/>
        </p:nvSpPr>
        <p:spPr>
          <a:xfrm>
            <a:off x="1142976" y="1714488"/>
            <a:ext cx="1440000" cy="108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428728" y="28574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4cm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7158" y="207167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Berlin Sans FB" pitchFamily="34" charset="0"/>
              </a:rPr>
              <a:t>3cm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29" name="Right Triangle 28"/>
          <p:cNvSpPr/>
          <p:nvPr/>
        </p:nvSpPr>
        <p:spPr>
          <a:xfrm>
            <a:off x="1142976" y="3429000"/>
            <a:ext cx="2880000" cy="216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2071670" y="57150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8cm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7158" y="421481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6cm</a:t>
            </a:r>
            <a:endParaRPr lang="en-GB" dirty="0">
              <a:latin typeface="Berlin Sans FB" pitchFamily="34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571868" y="1571612"/>
          <a:ext cx="1357322" cy="361223"/>
        </p:xfrm>
        <a:graphic>
          <a:graphicData uri="http://schemas.openxmlformats.org/presentationml/2006/ole">
            <p:oleObj spid="_x0000_s1029" name="Equation" r:id="rId4" imgW="749160" imgH="2030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571868" y="1928802"/>
          <a:ext cx="1285884" cy="347822"/>
        </p:xfrm>
        <a:graphic>
          <a:graphicData uri="http://schemas.openxmlformats.org/presentationml/2006/ole">
            <p:oleObj spid="_x0000_s1030" name="Equation" r:id="rId5" imgW="736560" imgH="203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643306" y="2285992"/>
          <a:ext cx="1143008" cy="346048"/>
        </p:xfrm>
        <a:graphic>
          <a:graphicData uri="http://schemas.openxmlformats.org/presentationml/2006/ole">
            <p:oleObj spid="_x0000_s1031" name="Equation" r:id="rId6" imgW="660240" imgH="20304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643306" y="2643182"/>
          <a:ext cx="928694" cy="401027"/>
        </p:xfrm>
        <a:graphic>
          <a:graphicData uri="http://schemas.openxmlformats.org/presentationml/2006/ole">
            <p:oleObj spid="_x0000_s1032" name="Equation" r:id="rId7" imgW="533160" imgH="22860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857620" y="3071810"/>
          <a:ext cx="607998" cy="309332"/>
        </p:xfrm>
        <a:graphic>
          <a:graphicData uri="http://schemas.openxmlformats.org/presentationml/2006/ole">
            <p:oleObj spid="_x0000_s1033" name="Equation" r:id="rId8" imgW="342720" imgH="17748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643563" y="3357563"/>
          <a:ext cx="1428767" cy="388361"/>
        </p:xfrm>
        <a:graphic>
          <a:graphicData uri="http://schemas.openxmlformats.org/presentationml/2006/ole">
            <p:oleObj spid="_x0000_s1034" name="Equation" r:id="rId9" imgW="749160" imgH="20304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643570" y="3786190"/>
          <a:ext cx="1433530" cy="387758"/>
        </p:xfrm>
        <a:graphic>
          <a:graphicData uri="http://schemas.openxmlformats.org/presentationml/2006/ole">
            <p:oleObj spid="_x0000_s1035" name="Equation" r:id="rId10" imgW="736560" imgH="20304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5715008" y="4214818"/>
          <a:ext cx="1303354" cy="346860"/>
        </p:xfrm>
        <a:graphic>
          <a:graphicData uri="http://schemas.openxmlformats.org/presentationml/2006/ole">
            <p:oleObj spid="_x0000_s1036" name="Equation" r:id="rId11" imgW="749160" imgH="20304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786446" y="4643446"/>
          <a:ext cx="1079516" cy="414360"/>
        </p:xfrm>
        <a:graphic>
          <a:graphicData uri="http://schemas.openxmlformats.org/presentationml/2006/ole">
            <p:oleObj spid="_x0000_s1037" name="Equation" r:id="rId12" imgW="596880" imgH="228600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6000760" y="5143512"/>
          <a:ext cx="733440" cy="317459"/>
        </p:xfrm>
        <a:graphic>
          <a:graphicData uri="http://schemas.openxmlformats.org/presentationml/2006/ole">
            <p:oleObj spid="_x0000_s1038" name="Equation" r:id="rId13" imgW="4060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458896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3" name="Right Triangle 22"/>
          <p:cNvSpPr/>
          <p:nvPr/>
        </p:nvSpPr>
        <p:spPr>
          <a:xfrm>
            <a:off x="1357290" y="1285860"/>
            <a:ext cx="1440000" cy="108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Triangle 23"/>
          <p:cNvSpPr/>
          <p:nvPr/>
        </p:nvSpPr>
        <p:spPr>
          <a:xfrm>
            <a:off x="5072066" y="1000108"/>
            <a:ext cx="2880000" cy="216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1643042" y="235743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4cm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2910" y="164305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Berlin Sans FB" pitchFamily="34" charset="0"/>
              </a:rPr>
              <a:t>3cm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00760" y="321468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8cm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29124" y="178592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6cm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71670" y="150017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5cm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57950" y="15001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10cm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57290" y="3714752"/>
            <a:ext cx="6893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Os </a:t>
            </a:r>
            <a:r>
              <a:rPr lang="en-GB" dirty="0" err="1" smtClean="0">
                <a:latin typeface="Berlin Sans FB" pitchFamily="34" charset="0"/>
              </a:rPr>
              <a:t>yw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ffactor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graddfa’r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ochrau’r</a:t>
            </a:r>
            <a:r>
              <a:rPr lang="en-GB" dirty="0" smtClean="0">
                <a:latin typeface="Berlin Sans FB" pitchFamily="34" charset="0"/>
              </a:rPr>
              <a:t> un </a:t>
            </a:r>
            <a:r>
              <a:rPr lang="en-GB" dirty="0" err="1" smtClean="0">
                <a:latin typeface="Berlin Sans FB" pitchFamily="34" charset="0"/>
              </a:rPr>
              <a:t>peth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yna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mae’r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ddau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yn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gyflun</a:t>
            </a:r>
            <a:r>
              <a:rPr lang="en-GB" dirty="0" smtClean="0">
                <a:latin typeface="Berlin Sans FB" pitchFamily="34" charset="0"/>
              </a:rPr>
              <a:t>.</a:t>
            </a:r>
            <a:endParaRPr lang="en-GB" dirty="0">
              <a:latin typeface="Berlin Sans FB" pitchFamily="34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73896304"/>
              </p:ext>
            </p:extLst>
          </p:nvPr>
        </p:nvGraphicFramePr>
        <p:xfrm>
          <a:off x="3071802" y="4286256"/>
          <a:ext cx="2178200" cy="888196"/>
        </p:xfrm>
        <a:graphic>
          <a:graphicData uri="http://schemas.openxmlformats.org/presentationml/2006/ole">
            <p:oleObj spid="_x0000_s16396" name="Equation" r:id="rId4" imgW="711000" imgH="393480" progId="Equation.3">
              <p:embed/>
            </p:oleObj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39438849"/>
              </p:ext>
            </p:extLst>
          </p:nvPr>
        </p:nvGraphicFramePr>
        <p:xfrm>
          <a:off x="3357554" y="5357826"/>
          <a:ext cx="1790700" cy="373062"/>
        </p:xfrm>
        <a:graphic>
          <a:graphicData uri="http://schemas.openxmlformats.org/presentationml/2006/ole">
            <p:oleObj spid="_x0000_s16397" name="Equation" r:id="rId5" imgW="583920" imgH="164880" progId="Equation.3">
              <p:embed/>
            </p:oleObj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5286380" y="5072074"/>
            <a:ext cx="352839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Mae bob </a:t>
            </a:r>
            <a:r>
              <a:rPr lang="en-GB" dirty="0" err="1" smtClean="0">
                <a:latin typeface="Berlin Sans FB" pitchFamily="34" charset="0"/>
              </a:rPr>
              <a:t>ochr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wedi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ei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helaethu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gan</a:t>
            </a:r>
            <a:r>
              <a:rPr lang="en-GB" dirty="0" smtClean="0">
                <a:latin typeface="Berlin Sans FB" pitchFamily="34" charset="0"/>
              </a:rPr>
              <a:t> yr un </a:t>
            </a:r>
            <a:r>
              <a:rPr lang="en-GB" dirty="0" err="1" smtClean="0">
                <a:latin typeface="Berlin Sans FB" pitchFamily="34" charset="0"/>
              </a:rPr>
              <a:t>ffactor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graddfa</a:t>
            </a:r>
            <a:r>
              <a:rPr lang="en-GB" dirty="0" smtClean="0">
                <a:latin typeface="Berlin Sans FB" pitchFamily="34" charset="0"/>
              </a:rPr>
              <a:t>, felly </a:t>
            </a:r>
            <a:r>
              <a:rPr lang="en-GB" dirty="0" err="1" smtClean="0">
                <a:latin typeface="Berlin Sans FB" pitchFamily="34" charset="0"/>
              </a:rPr>
              <a:t>mae’r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trionglau’n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gyflun</a:t>
            </a:r>
            <a:r>
              <a:rPr lang="en-GB" dirty="0" smtClean="0">
                <a:latin typeface="Berlin Sans FB" pitchFamily="34" charset="0"/>
              </a:rPr>
              <a:t>.</a:t>
            </a:r>
            <a:endParaRPr lang="en-GB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</TotalTime>
  <Words>75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Concourse</vt:lpstr>
      <vt:lpstr>Equation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WilliD</cp:lastModifiedBy>
  <cp:revision>19</cp:revision>
  <dcterms:created xsi:type="dcterms:W3CDTF">2011-02-03T11:08:00Z</dcterms:created>
  <dcterms:modified xsi:type="dcterms:W3CDTF">2011-09-02T10:52:05Z</dcterms:modified>
</cp:coreProperties>
</file>